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8" r:id="rId4"/>
    <p:sldId id="259" r:id="rId5"/>
    <p:sldId id="260" r:id="rId6"/>
    <p:sldId id="270" r:id="rId7"/>
    <p:sldId id="272" r:id="rId8"/>
    <p:sldId id="273" r:id="rId9"/>
    <p:sldId id="274" r:id="rId10"/>
    <p:sldId id="263" r:id="rId11"/>
    <p:sldId id="264" r:id="rId12"/>
    <p:sldId id="266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E9AA9-C4E7-4B7D-B6BB-DF053029DF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7656D1-5083-40AD-B3B9-D4A08BEF36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65D75-6631-4F89-B63E-4D28063DE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51874-6086-48A8-86A1-92FED49531D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82282-4CC1-4825-9E4B-9A34991CE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4A328-07A0-4183-B91B-EA817861E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3E273-FBE9-4121-8732-5BA25102B6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426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BD6D3-436E-4B22-BEEE-0989B7A2B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E5B180-D661-444E-9288-D25789D183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24FAE-114A-4906-ACAD-A9E43D01D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51874-6086-48A8-86A1-92FED49531D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328D7-F85E-44EF-B5DB-AFC150A3C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F4728D-9802-4C8E-9CB4-7C70DC1C9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3E273-FBE9-4121-8732-5BA25102B6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659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CEBA76-6794-469E-8BB2-F3D3B40268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8DC40E-68E2-4F1E-A082-AFCB8CEFED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2B2AA-3C07-4E18-9835-013C1775D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51874-6086-48A8-86A1-92FED49531D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0183F-2453-42BB-A527-EF2F6A2CC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CAAB0-73AA-4F3D-BB5E-8A4B79510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3E273-FBE9-4121-8732-5BA25102B6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902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B016B-2A56-4EA6-8EB2-6767CBB03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C6887-BF13-4BDE-8CB3-0CE94FF64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1D528F-5F22-4603-A1AF-44A399C0A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51874-6086-48A8-86A1-92FED49531D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EF5E6-DA13-42BA-BD0E-BB087CDE4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F9AD9-EF22-483A-B58B-4934B7968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3E273-FBE9-4121-8732-5BA25102B6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861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561E2-DD89-4CDC-8A8C-AF577F0BD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9F1ECE-2613-4DFE-8833-AA063E18B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A9D44-1BEC-41F2-9E35-B4683D7AF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51874-6086-48A8-86A1-92FED49531D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A92B90-9440-4C07-8951-B2D90250C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B16D15-D9F1-4965-A22F-D4BC968B5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3E273-FBE9-4121-8732-5BA25102B6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384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ABE88-92AF-4DE1-B873-D62F36A36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2D436-40DE-4426-9935-D76812CAEF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6B744-46D0-411E-95FE-98097EAC4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FA4945-AD26-4D8F-B56A-88484F301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51874-6086-48A8-86A1-92FED49531D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BC5459-5F1A-4ED9-ACBB-AFD605B0F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4B41C5-C9B4-41A0-BC2A-5588AB5B2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3E273-FBE9-4121-8732-5BA25102B6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74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A9667-F030-4CB6-BEE6-69C6BCAE0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2BCFDC-1863-4CAB-8BAC-1C19DFD81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098A1-062B-408E-A000-ED2AF0FE88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199AD6-0E1F-46EC-B47D-F22A2A4D41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9B4871-1CA2-48B1-B420-5ADEC596B4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AA2AED-6E18-4756-9B58-CFA232A64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51874-6086-48A8-86A1-92FED49531D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6B6404-9B57-4D91-814C-44A3A184F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F1FDF3-C052-4A7C-B84C-7BFAD25A6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3E273-FBE9-4121-8732-5BA25102B6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979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516BA-4688-4C9D-880F-BB0737693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C79309-5070-4DCC-A637-A63FBF4E0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51874-6086-48A8-86A1-92FED49531D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478441-0359-482C-AF4C-3D45C7C6E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88CDA1-7580-46FE-B575-5BD7BDC6F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3E273-FBE9-4121-8732-5BA25102B6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84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878558-8513-49D9-A6CE-FB187A3A4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51874-6086-48A8-86A1-92FED49531D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251F7C-49DD-4E2B-9A87-A6FFBF4A3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E16F13-337D-4027-B2F9-BDC26D1FD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3E273-FBE9-4121-8732-5BA25102B6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184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624C2-96CA-4FAB-A937-621E86307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8A154-B01F-4BB5-B31E-454FE9970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475E02-D6A6-41F8-AE66-3568C2CA18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69688E-FB73-41E1-87E4-533295463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51874-6086-48A8-86A1-92FED49531D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F2E2EE-F0AB-45A3-B90F-3C676DC0F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31BC5-FE36-4B82-A2BA-9DD61DB79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3E273-FBE9-4121-8732-5BA25102B6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273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E59DF-71A2-448E-B4FD-71AA5EC3E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AB3248-AD82-4BCC-8DFE-507F08B8B5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3A205-338D-499A-B584-643EC58646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D87AE7-48CD-4CAD-82E1-A4EB1FEA4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51874-6086-48A8-86A1-92FED49531D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38F12-1667-41EF-9B9E-8A4E702EE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FE277-F12B-438B-9A48-7E5FF7173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3E273-FBE9-4121-8732-5BA25102B6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735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F05B86-9643-4006-AA42-614D5B8AB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94FB14-7C73-4F8B-AAA2-DAF2FD488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4B4D1-D27A-480B-A3DE-5D3F1864D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51874-6086-48A8-86A1-92FED49531DD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BEC49-956F-4210-BFE2-C4319CBE84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355794-324E-461E-B41D-203D4E5D8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3E273-FBE9-4121-8732-5BA25102B6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09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8798A-C547-4C48-855E-D2BC19749B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Preparing Athletes for Competition?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DD9F50-A256-4CFE-97DA-2B370DB445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A guide to help athletes to perform at their best!</a:t>
            </a:r>
          </a:p>
        </p:txBody>
      </p:sp>
      <p:pic>
        <p:nvPicPr>
          <p:cNvPr id="4" name="Picture 3" descr="Image result for university of surrey">
            <a:extLst>
              <a:ext uri="{FF2B5EF4-FFF2-40B4-BE49-F238E27FC236}">
                <a16:creationId xmlns:a16="http://schemas.microsoft.com/office/drawing/2014/main" id="{AB0753C4-DCE3-498F-9F67-59E810D4DD0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507" y="5035887"/>
            <a:ext cx="2963615" cy="1399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B7A14E9-D9F1-4B61-BABD-C5BD6326D522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99102" y="5257799"/>
            <a:ext cx="1154706" cy="1177587"/>
          </a:xfrm>
          <a:prstGeom prst="rect">
            <a:avLst/>
          </a:prstGeom>
          <a:ln w="3175" cap="sq">
            <a:solidFill>
              <a:schemeClr val="tx1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6" name="Picture 5" descr="Image result for university of surrey">
            <a:extLst>
              <a:ext uri="{FF2B5EF4-FFF2-40B4-BE49-F238E27FC236}">
                <a16:creationId xmlns:a16="http://schemas.microsoft.com/office/drawing/2014/main" id="{33EE381B-F928-4877-A3B4-0AE7113B45A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2787" y="5257799"/>
            <a:ext cx="2479925" cy="11775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195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4D3F1-FDB2-44CB-9224-BFFF0B151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7571"/>
          </a:xfrm>
        </p:spPr>
        <p:txBody>
          <a:bodyPr/>
          <a:lstStyle/>
          <a:p>
            <a:pPr algn="ctr"/>
            <a:r>
              <a:rPr lang="en-GB" b="1" dirty="0"/>
              <a:t>2. Role of Coaches in Motivating Swimmers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6A199-325C-43CE-837E-B11FA3715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7877"/>
            <a:ext cx="10515600" cy="4864998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To inspire the athletes on a day to day basis.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To provide swimmers with skills for life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Make swimming training and competition enjoyable for the athlete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To write sessions that are mentally and physically stimulating for the swimmers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To educate and challenge the swimmers to maximise their potential.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Provide a safe space for athletes to express themselves</a:t>
            </a:r>
          </a:p>
        </p:txBody>
      </p:sp>
    </p:spTree>
    <p:extLst>
      <p:ext uri="{BB962C8B-B14F-4D97-AF65-F5344CB8AC3E}">
        <p14:creationId xmlns:p14="http://schemas.microsoft.com/office/powerpoint/2010/main" val="1610939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E52B3-A225-4670-9EB3-122AD35A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3. Swimmers Motivating Themselves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125A9-F7B6-4004-ACA3-E56D02AFD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88835"/>
          </a:xfrm>
        </p:spPr>
        <p:txBody>
          <a:bodyPr>
            <a:normAutofit fontScale="62500" lnSpcReduction="20000"/>
          </a:bodyPr>
          <a:lstStyle/>
          <a:p>
            <a:r>
              <a:rPr lang="en-GB" sz="4700" dirty="0"/>
              <a:t>The top performers in all sports are highly intrinsically motivated and are always striving for perfection – Their perfect race!</a:t>
            </a:r>
          </a:p>
          <a:p>
            <a:pPr marL="0" indent="0">
              <a:buNone/>
            </a:pPr>
            <a:endParaRPr lang="en-GB" sz="4700" dirty="0"/>
          </a:p>
          <a:p>
            <a:r>
              <a:rPr lang="en-GB" sz="4700" dirty="0"/>
              <a:t>Swimmers need to understand their “Why?”</a:t>
            </a:r>
          </a:p>
          <a:p>
            <a:r>
              <a:rPr lang="en-GB" sz="4700" dirty="0">
                <a:solidFill>
                  <a:srgbClr val="FF0000"/>
                </a:solidFill>
              </a:rPr>
              <a:t>Why do you swim? What is it about swimming that you love?</a:t>
            </a:r>
          </a:p>
          <a:p>
            <a:endParaRPr lang="en-GB" sz="4700" dirty="0"/>
          </a:p>
          <a:p>
            <a:r>
              <a:rPr lang="en-GB" sz="4700" b="1" dirty="0"/>
              <a:t>Completing Goal Setting on a regular basis is a great way of staying motivated</a:t>
            </a:r>
            <a:r>
              <a:rPr lang="en-GB" sz="4700" dirty="0"/>
              <a:t>:</a:t>
            </a:r>
          </a:p>
          <a:p>
            <a:endParaRPr lang="en-GB" sz="4700" dirty="0"/>
          </a:p>
          <a:p>
            <a:r>
              <a:rPr lang="en-GB" sz="4700" dirty="0"/>
              <a:t>Short Term Goals – Daily / Weekly Goals?</a:t>
            </a:r>
          </a:p>
          <a:p>
            <a:r>
              <a:rPr lang="en-GB" sz="4700" dirty="0"/>
              <a:t>Medium Term Goals – Monthly / Cycle?</a:t>
            </a:r>
          </a:p>
          <a:p>
            <a:r>
              <a:rPr lang="en-GB" sz="4700" dirty="0"/>
              <a:t>Long Term Goals – Yearly / Olympic Cycle</a:t>
            </a: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3891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A885B-4824-4A26-8136-C1CB18893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b="1" dirty="0"/>
              <a:t>4. The healthy balance?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1E025-66B8-4A03-8BE3-5B4CAFA84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30599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Swimmers should be intrinsically motivated with support and guidance from their network of coaches, family and friends.</a:t>
            </a:r>
          </a:p>
          <a:p>
            <a:endParaRPr lang="en-GB" dirty="0"/>
          </a:p>
          <a:p>
            <a:r>
              <a:rPr lang="en-GB" dirty="0"/>
              <a:t>Athletes who are more intrinsically driven will achieve at a higher level and stay in the sport longer.</a:t>
            </a:r>
          </a:p>
          <a:p>
            <a:endParaRPr lang="en-GB" dirty="0"/>
          </a:p>
          <a:p>
            <a:r>
              <a:rPr lang="en-GB" dirty="0"/>
              <a:t>Intrinsic motivation can be created by the athlete taking ownership or accountability for their actions. Where the athlete has to look inwards for motivation to overcome a challenge/challenges.</a:t>
            </a:r>
          </a:p>
          <a:p>
            <a:endParaRPr lang="en-GB" dirty="0"/>
          </a:p>
          <a:p>
            <a:r>
              <a:rPr lang="en-GB" dirty="0"/>
              <a:t>Coaches should be supportive and manage expectations of athletes to sustain enjoyment in the sport.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0305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887D7-5183-4E9A-AF90-8EE5F33B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148" y="1093994"/>
            <a:ext cx="10515600" cy="2841901"/>
          </a:xfrm>
        </p:spPr>
        <p:txBody>
          <a:bodyPr>
            <a:normAutofit/>
          </a:bodyPr>
          <a:lstStyle/>
          <a:p>
            <a:pPr algn="ctr"/>
            <a:r>
              <a:rPr lang="en-GB" sz="5400" b="1" dirty="0"/>
              <a:t>Thank you all for listening!</a:t>
            </a:r>
            <a:br>
              <a:rPr lang="en-GB" sz="5400" b="1" dirty="0"/>
            </a:br>
            <a:r>
              <a:rPr lang="en-GB" sz="5400" b="1" dirty="0"/>
              <a:t>Any Questions?</a:t>
            </a:r>
          </a:p>
        </p:txBody>
      </p:sp>
      <p:pic>
        <p:nvPicPr>
          <p:cNvPr id="3" name="Picture 2" descr="Image result for university of surrey">
            <a:extLst>
              <a:ext uri="{FF2B5EF4-FFF2-40B4-BE49-F238E27FC236}">
                <a16:creationId xmlns:a16="http://schemas.microsoft.com/office/drawing/2014/main" id="{CBA2065F-F243-4057-B905-D375BDF0CAD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507" y="5035887"/>
            <a:ext cx="2963615" cy="1399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08BAAB4-B170-47C2-89E7-DBCDFDFBB1F8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97884" y="5035887"/>
            <a:ext cx="1154706" cy="1177587"/>
          </a:xfrm>
          <a:prstGeom prst="rect">
            <a:avLst/>
          </a:prstGeom>
          <a:ln w="3175" cap="sq">
            <a:solidFill>
              <a:schemeClr val="tx1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5" name="Picture 4" descr="Image result for university of surrey">
            <a:extLst>
              <a:ext uri="{FF2B5EF4-FFF2-40B4-BE49-F238E27FC236}">
                <a16:creationId xmlns:a16="http://schemas.microsoft.com/office/drawing/2014/main" id="{9E5C4A4B-964D-4A17-8631-E6CEC979872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880" y="5035887"/>
            <a:ext cx="2479925" cy="11775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75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2EC48-BB2F-41BC-9376-08BC0AE3D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When does the Competition start?</a:t>
            </a:r>
            <a:endParaRPr lang="en-GB" dirty="0"/>
          </a:p>
        </p:txBody>
      </p:sp>
      <p:pic>
        <p:nvPicPr>
          <p:cNvPr id="1028" name="Picture 4" descr="Benjamin Franklin - By failing to prepare, you are...">
            <a:extLst>
              <a:ext uri="{FF2B5EF4-FFF2-40B4-BE49-F238E27FC236}">
                <a16:creationId xmlns:a16="http://schemas.microsoft.com/office/drawing/2014/main" id="{FA38C50A-25A0-4925-9E17-29AA2EA23A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052" y="1551167"/>
            <a:ext cx="8736496" cy="4586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9955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F0AAE-BC9F-4185-AC18-F1D972D8F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6597"/>
          </a:xfrm>
        </p:spPr>
        <p:txBody>
          <a:bodyPr/>
          <a:lstStyle/>
          <a:p>
            <a:pPr algn="ctr"/>
            <a:r>
              <a:rPr lang="en-GB" b="1" dirty="0"/>
              <a:t>The day before the Competition:</a:t>
            </a:r>
          </a:p>
        </p:txBody>
      </p:sp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32500710-3B52-479C-AF42-47D2E6210D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555239"/>
              </p:ext>
            </p:extLst>
          </p:nvPr>
        </p:nvGraphicFramePr>
        <p:xfrm>
          <a:off x="838200" y="1351722"/>
          <a:ext cx="10028582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28582">
                  <a:extLst>
                    <a:ext uri="{9D8B030D-6E8A-4147-A177-3AD203B41FA5}">
                      <a16:colId xmlns:a16="http://schemas.microsoft.com/office/drawing/2014/main" val="5622354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Factors you can influence the day before the Competition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7126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/>
                        <a:t>Nutritional Status </a:t>
                      </a:r>
                      <a:r>
                        <a:rPr lang="en-GB" sz="2000" dirty="0"/>
                        <a:t>– Make good nutritional choices the day before the competition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955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/>
                        <a:t>Hydration Status </a:t>
                      </a:r>
                      <a:r>
                        <a:rPr lang="en-GB" sz="2000" dirty="0"/>
                        <a:t>- Ensure you are properly hydrated before the competition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4254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/>
                        <a:t>Competition Awareness </a:t>
                      </a:r>
                      <a:r>
                        <a:rPr lang="en-GB" sz="2000" dirty="0"/>
                        <a:t>– Setting the Scene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849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/>
                        <a:t>Race Strategy </a:t>
                      </a:r>
                      <a:r>
                        <a:rPr lang="en-GB" sz="2000" dirty="0"/>
                        <a:t>– When am I racing?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043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/>
                        <a:t>Amount of Recovery &amp; Rest </a:t>
                      </a:r>
                      <a:r>
                        <a:rPr lang="en-GB" sz="2000" dirty="0"/>
                        <a:t>– Stretching / Rolling / Sleep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468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/>
                        <a:t>Importance of the last training session </a:t>
                      </a:r>
                      <a:r>
                        <a:rPr lang="en-GB" sz="2000" dirty="0"/>
                        <a:t>– Fine tuning &amp; race </a:t>
                      </a:r>
                      <a:r>
                        <a:rPr lang="en-GB" sz="2000" dirty="0" err="1"/>
                        <a:t>rehersal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942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/>
                        <a:t>Pack Racing Bag </a:t>
                      </a:r>
                      <a:r>
                        <a:rPr lang="en-GB" sz="2000" dirty="0"/>
                        <a:t>– All equipment you need for the competition &amp; spares!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7961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/>
                        <a:t>Provide an opportunity to relax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818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/>
                        <a:t>Get work/homework done </a:t>
                      </a:r>
                      <a:r>
                        <a:rPr lang="en-GB" sz="2000" dirty="0"/>
                        <a:t>– Remove external pressures away from the competition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3780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A3DE5F8-B842-4162-8DFB-03C2C4A803A6}"/>
              </a:ext>
            </a:extLst>
          </p:cNvPr>
          <p:cNvSpPr txBox="1"/>
          <p:nvPr/>
        </p:nvSpPr>
        <p:spPr>
          <a:xfrm>
            <a:off x="1325218" y="5777948"/>
            <a:ext cx="9541564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rgbClr val="FF0000"/>
                </a:solidFill>
                <a:latin typeface="+mj-lt"/>
              </a:rPr>
              <a:t>Create your own Pre-Competition Plan!</a:t>
            </a:r>
          </a:p>
        </p:txBody>
      </p:sp>
    </p:spTree>
    <p:extLst>
      <p:ext uri="{BB962C8B-B14F-4D97-AF65-F5344CB8AC3E}">
        <p14:creationId xmlns:p14="http://schemas.microsoft.com/office/powerpoint/2010/main" val="2023331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11D15-2064-4093-A656-065888A05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Competition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090C71-D878-4417-BA17-BBFD0929A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1809"/>
            <a:ext cx="10515600" cy="4611066"/>
          </a:xfrm>
        </p:spPr>
        <p:txBody>
          <a:bodyPr>
            <a:normAutofit/>
          </a:bodyPr>
          <a:lstStyle/>
          <a:p>
            <a:r>
              <a:rPr lang="en-GB" sz="2400" dirty="0"/>
              <a:t>Having a Competition Timeline can provide clarity on the preparation for your race!</a:t>
            </a:r>
          </a:p>
          <a:p>
            <a:endParaRPr lang="en-GB" sz="2400" dirty="0"/>
          </a:p>
          <a:p>
            <a:r>
              <a:rPr lang="en-GB" sz="2400" b="1" i="1" dirty="0"/>
              <a:t>“Those athletes that follow a timeline end up having the best results”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Each Competition Timeline is individual to that athlete and can be personalised to their specific needs.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This then allows the swimmer to take ownership of their process around the competition.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894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FE6C0-06BA-4306-BC64-66FF32F1B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7688"/>
          </a:xfrm>
        </p:spPr>
        <p:txBody>
          <a:bodyPr/>
          <a:lstStyle/>
          <a:p>
            <a:pPr algn="ctr"/>
            <a:r>
              <a:rPr lang="en-GB" b="1" dirty="0"/>
              <a:t>Example: Competition Day Timeline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6FD67A-9015-40F1-9CE2-6FBE026F5FAC}"/>
              </a:ext>
            </a:extLst>
          </p:cNvPr>
          <p:cNvSpPr txBox="1"/>
          <p:nvPr/>
        </p:nvSpPr>
        <p:spPr>
          <a:xfrm>
            <a:off x="1590257" y="1448528"/>
            <a:ext cx="307450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Breakfast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2508E4-56E1-4812-A4C1-C7615BDDDCCD}"/>
              </a:ext>
            </a:extLst>
          </p:cNvPr>
          <p:cNvSpPr txBox="1"/>
          <p:nvPr/>
        </p:nvSpPr>
        <p:spPr>
          <a:xfrm>
            <a:off x="1590256" y="2210530"/>
            <a:ext cx="307450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Arrive at Venue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C51E6A-15C7-4CDF-98E8-B01B6E7674F0}"/>
              </a:ext>
            </a:extLst>
          </p:cNvPr>
          <p:cNvSpPr txBox="1"/>
          <p:nvPr/>
        </p:nvSpPr>
        <p:spPr>
          <a:xfrm>
            <a:off x="1590255" y="2939151"/>
            <a:ext cx="307450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Self Check &amp; Mobility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BBF9D0-0503-4E7B-894B-77D7AAD812E6}"/>
              </a:ext>
            </a:extLst>
          </p:cNvPr>
          <p:cNvSpPr txBox="1"/>
          <p:nvPr/>
        </p:nvSpPr>
        <p:spPr>
          <a:xfrm>
            <a:off x="1590254" y="3667772"/>
            <a:ext cx="307450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Activation Work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81045B0-A68E-4B5B-8727-48C46B576BDB}"/>
              </a:ext>
            </a:extLst>
          </p:cNvPr>
          <p:cNvSpPr txBox="1"/>
          <p:nvPr/>
        </p:nvSpPr>
        <p:spPr>
          <a:xfrm>
            <a:off x="7255558" y="1470671"/>
            <a:ext cx="307450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Race – 180 minutes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B651CF-BC15-4592-9678-1B8EE3C7C4D0}"/>
              </a:ext>
            </a:extLst>
          </p:cNvPr>
          <p:cNvSpPr txBox="1"/>
          <p:nvPr/>
        </p:nvSpPr>
        <p:spPr>
          <a:xfrm>
            <a:off x="7255557" y="2224443"/>
            <a:ext cx="307450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Race – 150 minutes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185B682-793A-4D5C-9614-57BFD9E97157}"/>
              </a:ext>
            </a:extLst>
          </p:cNvPr>
          <p:cNvSpPr txBox="1"/>
          <p:nvPr/>
        </p:nvSpPr>
        <p:spPr>
          <a:xfrm>
            <a:off x="7255555" y="2926205"/>
            <a:ext cx="307450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Race – 120 minutes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55748FD-2BF9-4A76-90A2-065A2F43DDCA}"/>
              </a:ext>
            </a:extLst>
          </p:cNvPr>
          <p:cNvSpPr txBox="1"/>
          <p:nvPr/>
        </p:nvSpPr>
        <p:spPr>
          <a:xfrm>
            <a:off x="7255555" y="3689242"/>
            <a:ext cx="307450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Race – 90 minutes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CB5560-EB2E-4D8F-9803-3FA1B0A33859}"/>
              </a:ext>
            </a:extLst>
          </p:cNvPr>
          <p:cNvSpPr txBox="1"/>
          <p:nvPr/>
        </p:nvSpPr>
        <p:spPr>
          <a:xfrm>
            <a:off x="1590253" y="4371725"/>
            <a:ext cx="307450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Pool Warm Up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154C259-96B2-4CE5-B93B-299627BB64FA}"/>
              </a:ext>
            </a:extLst>
          </p:cNvPr>
          <p:cNvSpPr txBox="1"/>
          <p:nvPr/>
        </p:nvSpPr>
        <p:spPr>
          <a:xfrm>
            <a:off x="1590252" y="5075678"/>
            <a:ext cx="307450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Pre-Race Activation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2DD3C25-17ED-46DC-B464-401F9AF7D40E}"/>
              </a:ext>
            </a:extLst>
          </p:cNvPr>
          <p:cNvSpPr txBox="1"/>
          <p:nvPr/>
        </p:nvSpPr>
        <p:spPr>
          <a:xfrm>
            <a:off x="7255555" y="5059457"/>
            <a:ext cx="307450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Race – 15-20 minutes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CC3718-2E40-484B-AF2F-55F814C5EF91}"/>
              </a:ext>
            </a:extLst>
          </p:cNvPr>
          <p:cNvSpPr txBox="1"/>
          <p:nvPr/>
        </p:nvSpPr>
        <p:spPr>
          <a:xfrm>
            <a:off x="7255555" y="5806229"/>
            <a:ext cx="307450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Race – 0 minutes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0E964BF-CA4E-4F21-BF1A-77CC89C9D633}"/>
              </a:ext>
            </a:extLst>
          </p:cNvPr>
          <p:cNvSpPr txBox="1"/>
          <p:nvPr/>
        </p:nvSpPr>
        <p:spPr>
          <a:xfrm>
            <a:off x="1590252" y="5786887"/>
            <a:ext cx="307450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Race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7BA104F-AB6C-4B98-BC4E-52562D6136E1}"/>
              </a:ext>
            </a:extLst>
          </p:cNvPr>
          <p:cNvSpPr txBox="1"/>
          <p:nvPr/>
        </p:nvSpPr>
        <p:spPr>
          <a:xfrm>
            <a:off x="7255555" y="4381739"/>
            <a:ext cx="307450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Race – 75 minutes</a:t>
            </a: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6D4F0560-9340-4DA4-96B6-5EEAF8B14502}"/>
              </a:ext>
            </a:extLst>
          </p:cNvPr>
          <p:cNvSpPr/>
          <p:nvPr/>
        </p:nvSpPr>
        <p:spPr>
          <a:xfrm>
            <a:off x="304800" y="1679360"/>
            <a:ext cx="834887" cy="4569192"/>
          </a:xfrm>
          <a:prstGeom prst="down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9B8268F0-5E06-4366-A993-8A3DD16F6C7A}"/>
              </a:ext>
            </a:extLst>
          </p:cNvPr>
          <p:cNvSpPr/>
          <p:nvPr/>
        </p:nvSpPr>
        <p:spPr>
          <a:xfrm>
            <a:off x="5423443" y="5075678"/>
            <a:ext cx="1073426" cy="46166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BC178558-0CE5-4726-93EB-C44B21FC8E86}"/>
              </a:ext>
            </a:extLst>
          </p:cNvPr>
          <p:cNvSpPr/>
          <p:nvPr/>
        </p:nvSpPr>
        <p:spPr>
          <a:xfrm>
            <a:off x="5423443" y="1477872"/>
            <a:ext cx="1073426" cy="46166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870C8BF4-D11A-4367-AF5F-D19C6B8E2F08}"/>
              </a:ext>
            </a:extLst>
          </p:cNvPr>
          <p:cNvSpPr/>
          <p:nvPr/>
        </p:nvSpPr>
        <p:spPr>
          <a:xfrm>
            <a:off x="5423443" y="5808109"/>
            <a:ext cx="1073426" cy="46166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AB83DC75-A8CD-45DB-860C-2A228208F1BF}"/>
              </a:ext>
            </a:extLst>
          </p:cNvPr>
          <p:cNvSpPr/>
          <p:nvPr/>
        </p:nvSpPr>
        <p:spPr>
          <a:xfrm>
            <a:off x="5423443" y="2209301"/>
            <a:ext cx="1073426" cy="46166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DF862B1B-F7EF-407C-8F04-39EA315B8F58}"/>
              </a:ext>
            </a:extLst>
          </p:cNvPr>
          <p:cNvSpPr/>
          <p:nvPr/>
        </p:nvSpPr>
        <p:spPr>
          <a:xfrm>
            <a:off x="5423443" y="2941732"/>
            <a:ext cx="1073426" cy="46166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E4893706-0500-43A5-8C6E-B604BF0AE8FF}"/>
              </a:ext>
            </a:extLst>
          </p:cNvPr>
          <p:cNvSpPr/>
          <p:nvPr/>
        </p:nvSpPr>
        <p:spPr>
          <a:xfrm>
            <a:off x="5423443" y="4364341"/>
            <a:ext cx="1073426" cy="46166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5C7CD29A-AB8A-4A35-AF55-64330DFD4B7F}"/>
              </a:ext>
            </a:extLst>
          </p:cNvPr>
          <p:cNvSpPr/>
          <p:nvPr/>
        </p:nvSpPr>
        <p:spPr>
          <a:xfrm>
            <a:off x="5423443" y="3663640"/>
            <a:ext cx="1073426" cy="46166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284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075758A4-9304-49E3-9368-C6FE6059E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4661"/>
            <a:ext cx="11928150" cy="5488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0269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20FAB-2A2A-4D85-972E-3140402D9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6205"/>
          </a:xfrm>
        </p:spPr>
        <p:txBody>
          <a:bodyPr/>
          <a:lstStyle/>
          <a:p>
            <a:pPr algn="ctr"/>
            <a:r>
              <a:rPr lang="en-GB" b="1" dirty="0"/>
              <a:t>Competition Timelines: Summary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D5F8D4-3184-47E5-90DD-B48C9BFB0446}"/>
              </a:ext>
            </a:extLst>
          </p:cNvPr>
          <p:cNvSpPr txBox="1"/>
          <p:nvPr/>
        </p:nvSpPr>
        <p:spPr>
          <a:xfrm>
            <a:off x="4701208" y="1428472"/>
            <a:ext cx="241189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Speak to your Coach regarding the club designated competitions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047A73-4B00-4777-A09F-5276926A5362}"/>
              </a:ext>
            </a:extLst>
          </p:cNvPr>
          <p:cNvSpPr txBox="1"/>
          <p:nvPr/>
        </p:nvSpPr>
        <p:spPr>
          <a:xfrm>
            <a:off x="4459357" y="3499340"/>
            <a:ext cx="289559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Once you have submitted your entries for the selected competition, create your own personal timeline.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835052-4F46-4790-822C-49D1B705AA61}"/>
              </a:ext>
            </a:extLst>
          </p:cNvPr>
          <p:cNvSpPr txBox="1"/>
          <p:nvPr/>
        </p:nvSpPr>
        <p:spPr>
          <a:xfrm>
            <a:off x="4459357" y="5577871"/>
            <a:ext cx="28955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Check and agree your timeline with your coach</a:t>
            </a: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8A8F9D35-636A-43F8-A450-72FD7C7CAC59}"/>
              </a:ext>
            </a:extLst>
          </p:cNvPr>
          <p:cNvSpPr/>
          <p:nvPr/>
        </p:nvSpPr>
        <p:spPr>
          <a:xfrm>
            <a:off x="5597386" y="2741170"/>
            <a:ext cx="619540" cy="660565"/>
          </a:xfrm>
          <a:prstGeom prst="down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65AED1E5-1C43-45B9-A4EE-2EF9239DCB91}"/>
              </a:ext>
            </a:extLst>
          </p:cNvPr>
          <p:cNvSpPr/>
          <p:nvPr/>
        </p:nvSpPr>
        <p:spPr>
          <a:xfrm>
            <a:off x="5597386" y="4808487"/>
            <a:ext cx="619540" cy="660565"/>
          </a:xfrm>
          <a:prstGeom prst="down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Star: 5 Points 9">
            <a:extLst>
              <a:ext uri="{FF2B5EF4-FFF2-40B4-BE49-F238E27FC236}">
                <a16:creationId xmlns:a16="http://schemas.microsoft.com/office/drawing/2014/main" id="{457696AF-89A3-40A5-A195-81EE55A7115D}"/>
              </a:ext>
            </a:extLst>
          </p:cNvPr>
          <p:cNvSpPr/>
          <p:nvPr/>
        </p:nvSpPr>
        <p:spPr>
          <a:xfrm>
            <a:off x="7663069" y="2189532"/>
            <a:ext cx="3429000" cy="2964167"/>
          </a:xfrm>
          <a:prstGeom prst="star5">
            <a:avLst>
              <a:gd name="adj" fmla="val 25164"/>
              <a:gd name="hf" fmla="val 105146"/>
              <a:gd name="vf" fmla="val 11055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7C918F-3DB6-4232-A54D-1F0A6A526C8B}"/>
              </a:ext>
            </a:extLst>
          </p:cNvPr>
          <p:cNvSpPr txBox="1"/>
          <p:nvPr/>
        </p:nvSpPr>
        <p:spPr>
          <a:xfrm>
            <a:off x="1272209" y="3230478"/>
            <a:ext cx="17410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Remember your timeline will grow and evolve with you! </a:t>
            </a:r>
          </a:p>
        </p:txBody>
      </p:sp>
      <p:sp>
        <p:nvSpPr>
          <p:cNvPr id="12" name="Star: 5 Points 11">
            <a:extLst>
              <a:ext uri="{FF2B5EF4-FFF2-40B4-BE49-F238E27FC236}">
                <a16:creationId xmlns:a16="http://schemas.microsoft.com/office/drawing/2014/main" id="{409FD4A0-AEA0-4058-A1EC-B4D28406C346}"/>
              </a:ext>
            </a:extLst>
          </p:cNvPr>
          <p:cNvSpPr/>
          <p:nvPr/>
        </p:nvSpPr>
        <p:spPr>
          <a:xfrm>
            <a:off x="371061" y="2194634"/>
            <a:ext cx="3429000" cy="2964167"/>
          </a:xfrm>
          <a:prstGeom prst="star5">
            <a:avLst>
              <a:gd name="adj" fmla="val 25164"/>
              <a:gd name="hf" fmla="val 105146"/>
              <a:gd name="vf" fmla="val 11055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73797A-5010-4A38-9B0C-231A009CA52A}"/>
              </a:ext>
            </a:extLst>
          </p:cNvPr>
          <p:cNvSpPr txBox="1"/>
          <p:nvPr/>
        </p:nvSpPr>
        <p:spPr>
          <a:xfrm>
            <a:off x="8516178" y="3094904"/>
            <a:ext cx="17227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Have fun following the process of executing your timeline!</a:t>
            </a: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9031E240-FE5D-49D9-9618-1C8752BBC122}"/>
              </a:ext>
            </a:extLst>
          </p:cNvPr>
          <p:cNvSpPr/>
          <p:nvPr/>
        </p:nvSpPr>
        <p:spPr>
          <a:xfrm rot="13836350">
            <a:off x="7704482" y="5197910"/>
            <a:ext cx="619540" cy="1068454"/>
          </a:xfrm>
          <a:prstGeom prst="down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4C9DCF96-F8C5-4BD5-9CB2-533FB7002048}"/>
              </a:ext>
            </a:extLst>
          </p:cNvPr>
          <p:cNvSpPr/>
          <p:nvPr/>
        </p:nvSpPr>
        <p:spPr>
          <a:xfrm rot="7768483">
            <a:off x="3555646" y="5152402"/>
            <a:ext cx="619540" cy="1068454"/>
          </a:xfrm>
          <a:prstGeom prst="down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971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017CE-6869-42ED-AD4F-3C1572347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Tackling Motivation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531AE-5169-4C42-8940-9C2ABEF90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600" dirty="0"/>
              <a:t>1. Types of Motivation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/>
              <a:t>2. Role of Coaches in Motivating Swimmers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/>
              <a:t>3. Swimmers Motivation Themselves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/>
              <a:t>4. What is the healthy balance?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1562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A7CEC-2BE4-4D79-A08E-1F4D8CBF1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/>
          <a:lstStyle/>
          <a:p>
            <a:pPr algn="ctr"/>
            <a:r>
              <a:rPr lang="en-GB" b="1" dirty="0"/>
              <a:t>1. Types of 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831BC-B192-4598-B5ED-6A114B7CC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968875"/>
          </a:xfrm>
        </p:spPr>
        <p:txBody>
          <a:bodyPr>
            <a:normAutofit fontScale="92500" lnSpcReduction="10000"/>
          </a:bodyPr>
          <a:lstStyle/>
          <a:p>
            <a:r>
              <a:rPr lang="en-GB" b="1" dirty="0"/>
              <a:t>What is Motivation?</a:t>
            </a:r>
          </a:p>
          <a:p>
            <a:endParaRPr lang="en-GB" dirty="0"/>
          </a:p>
          <a:p>
            <a:r>
              <a:rPr lang="en-GB" dirty="0"/>
              <a:t>“</a:t>
            </a:r>
            <a:r>
              <a:rPr lang="en-GB" i="1" dirty="0"/>
              <a:t>Enthusiasm for doing something or the need or reason for doing something” </a:t>
            </a:r>
            <a:r>
              <a:rPr lang="en-GB" dirty="0"/>
              <a:t>Cambridge English Dictionary Definition</a:t>
            </a:r>
          </a:p>
          <a:p>
            <a:endParaRPr lang="en-GB" dirty="0"/>
          </a:p>
          <a:p>
            <a:r>
              <a:rPr lang="en-GB" b="1" dirty="0"/>
              <a:t>2 Different Types of Motivation:</a:t>
            </a:r>
          </a:p>
          <a:p>
            <a:endParaRPr lang="en-GB" dirty="0"/>
          </a:p>
          <a:p>
            <a:r>
              <a:rPr lang="en-GB" b="1" dirty="0"/>
              <a:t>Intrinsic Motivation</a:t>
            </a:r>
            <a:r>
              <a:rPr lang="en-GB" dirty="0"/>
              <a:t>: </a:t>
            </a:r>
            <a:r>
              <a:rPr lang="en-GB" i="1" dirty="0"/>
              <a:t>“Behaviour driven by internal rewards” (Enjoyment, personal satisfaction, learning opportunity, happiness)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b="1" dirty="0"/>
              <a:t>Extrinsic Motivation</a:t>
            </a:r>
            <a:r>
              <a:rPr lang="en-GB" dirty="0"/>
              <a:t>: </a:t>
            </a:r>
            <a:r>
              <a:rPr lang="en-GB" i="1" dirty="0"/>
              <a:t>“Behaviour that is driven by external rewards” (Money, gifts, fame, praise)</a:t>
            </a:r>
          </a:p>
          <a:p>
            <a:pPr marL="0" indent="0">
              <a:buNone/>
            </a:pP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060950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664</Words>
  <Application>Microsoft Office PowerPoint</Application>
  <PresentationFormat>Widescreen</PresentationFormat>
  <Paragraphs>98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Preparing Athletes for Competition?</vt:lpstr>
      <vt:lpstr>When does the Competition start?</vt:lpstr>
      <vt:lpstr>The day before the Competition:</vt:lpstr>
      <vt:lpstr>Competition Timeline</vt:lpstr>
      <vt:lpstr>Example: Competition Day Timeline </vt:lpstr>
      <vt:lpstr>PowerPoint Presentation</vt:lpstr>
      <vt:lpstr>Competition Timelines: Summary</vt:lpstr>
      <vt:lpstr>Tackling Motivation </vt:lpstr>
      <vt:lpstr>1. Types of Motivation</vt:lpstr>
      <vt:lpstr>2. Role of Coaches in Motivating Swimmers</vt:lpstr>
      <vt:lpstr>3. Swimmers Motivating Themselves</vt:lpstr>
      <vt:lpstr>4. The healthy balance?</vt:lpstr>
      <vt:lpstr>Thank you all for listening! 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be the best swimming parent?</dc:title>
  <dc:creator>Lewis Dunford</dc:creator>
  <cp:lastModifiedBy>Lewis Dunford</cp:lastModifiedBy>
  <cp:revision>50</cp:revision>
  <dcterms:created xsi:type="dcterms:W3CDTF">2020-12-08T14:40:22Z</dcterms:created>
  <dcterms:modified xsi:type="dcterms:W3CDTF">2021-01-26T12:36:14Z</dcterms:modified>
</cp:coreProperties>
</file>